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Montserrat"/>
      <p:regular r:id="rId17"/>
      <p:bold r:id="rId18"/>
      <p:italic r:id="rId19"/>
      <p:boldItalic r:id="rId20"/>
    </p:embeddedFont>
    <p:embeddedFont>
      <p:font typeface="Cabin"/>
      <p:regular r:id="rId21"/>
      <p:bold r:id="rId22"/>
      <p:italic r:id="rId23"/>
      <p:boldItalic r:id="rId24"/>
    </p:embeddedFont>
    <p:embeddedFont>
      <p:font typeface="Montserrat Medium"/>
      <p:regular r:id="rId25"/>
      <p:bold r:id="rId26"/>
      <p:italic r:id="rId27"/>
      <p:boldItalic r:id="rId28"/>
    </p:embeddedFont>
    <p:embeddedFont>
      <p:font typeface="Red Hat Text"/>
      <p:regular r:id="rId29"/>
      <p:bold r:id="rId30"/>
      <p:italic r:id="rId31"/>
      <p:boldItalic r:id="rId32"/>
    </p:embeddedFont>
    <p:embeddedFont>
      <p:font typeface="Fira Sans Extra Condensed"/>
      <p:regular r:id="rId33"/>
      <p:bold r:id="rId34"/>
      <p:italic r:id="rId35"/>
      <p:boldItalic r:id="rId36"/>
    </p:embeddedFont>
    <p:embeddedFont>
      <p:font typeface="Fira Sans Extra Condensed SemiBold"/>
      <p:regular r:id="rId37"/>
      <p:bold r:id="rId38"/>
      <p:italic r:id="rId39"/>
      <p:boldItalic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5" roundtripDataSignature="AMtx7mjRceaWo4eod+VYyvPEpgiQWseP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SemiBold-boldItalic.fntdata"/><Relationship Id="rId20" Type="http://schemas.openxmlformats.org/officeDocument/2006/relationships/font" Target="fonts/Montserrat-boldItalic.fntdata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font" Target="fonts/Cabin-bold.fntdata"/><Relationship Id="rId44" Type="http://schemas.openxmlformats.org/officeDocument/2006/relationships/font" Target="fonts/OpenSans-boldItalic.fntdata"/><Relationship Id="rId21" Type="http://schemas.openxmlformats.org/officeDocument/2006/relationships/font" Target="fonts/Cabin-regular.fntdata"/><Relationship Id="rId43" Type="http://schemas.openxmlformats.org/officeDocument/2006/relationships/font" Target="fonts/OpenSans-italic.fntdata"/><Relationship Id="rId24" Type="http://schemas.openxmlformats.org/officeDocument/2006/relationships/font" Target="fonts/Cabin-boldItalic.fntdata"/><Relationship Id="rId23" Type="http://schemas.openxmlformats.org/officeDocument/2006/relationships/font" Target="fonts/Cabin-italic.fntdata"/><Relationship Id="rId45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Medium-bold.fntdata"/><Relationship Id="rId25" Type="http://schemas.openxmlformats.org/officeDocument/2006/relationships/font" Target="fonts/MontserratMedium-regular.fntdata"/><Relationship Id="rId28" Type="http://schemas.openxmlformats.org/officeDocument/2006/relationships/font" Target="fonts/MontserratMedium-boldItalic.fntdata"/><Relationship Id="rId27" Type="http://schemas.openxmlformats.org/officeDocument/2006/relationships/font" Target="fonts/Montserrat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edHatTex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edHatText-italic.fntdata"/><Relationship Id="rId30" Type="http://schemas.openxmlformats.org/officeDocument/2006/relationships/font" Target="fonts/RedHatText-bold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-regular.fntdata"/><Relationship Id="rId10" Type="http://schemas.openxmlformats.org/officeDocument/2006/relationships/slide" Target="slides/slide4.xml"/><Relationship Id="rId32" Type="http://schemas.openxmlformats.org/officeDocument/2006/relationships/font" Target="fonts/RedHatText-boldItalic.fntdata"/><Relationship Id="rId13" Type="http://schemas.openxmlformats.org/officeDocument/2006/relationships/font" Target="fonts/Roboto-regular.fntdata"/><Relationship Id="rId35" Type="http://schemas.openxmlformats.org/officeDocument/2006/relationships/font" Target="fonts/FiraSansExtraCondensed-italic.fntdata"/><Relationship Id="rId12" Type="http://schemas.openxmlformats.org/officeDocument/2006/relationships/slide" Target="slides/slide6.xml"/><Relationship Id="rId34" Type="http://schemas.openxmlformats.org/officeDocument/2006/relationships/font" Target="fonts/FiraSansExtraCondensed-bold.fntdata"/><Relationship Id="rId15" Type="http://schemas.openxmlformats.org/officeDocument/2006/relationships/font" Target="fonts/Roboto-italic.fntdata"/><Relationship Id="rId37" Type="http://schemas.openxmlformats.org/officeDocument/2006/relationships/font" Target="fonts/FiraSansExtraCondensedSemiBold-regular.fntdata"/><Relationship Id="rId14" Type="http://schemas.openxmlformats.org/officeDocument/2006/relationships/font" Target="fonts/Roboto-bold.fntdata"/><Relationship Id="rId36" Type="http://schemas.openxmlformats.org/officeDocument/2006/relationships/font" Target="fonts/FiraSansExtraCondensed-boldItalic.fntdata"/><Relationship Id="rId17" Type="http://schemas.openxmlformats.org/officeDocument/2006/relationships/font" Target="fonts/Montserrat-regular.fntdata"/><Relationship Id="rId39" Type="http://schemas.openxmlformats.org/officeDocument/2006/relationships/font" Target="fonts/FiraSansExtraCondensedSemiBold-italic.fntdata"/><Relationship Id="rId16" Type="http://schemas.openxmlformats.org/officeDocument/2006/relationships/font" Target="fonts/Roboto-boldItalic.fntdata"/><Relationship Id="rId38" Type="http://schemas.openxmlformats.org/officeDocument/2006/relationships/font" Target="fonts/FiraSansExtraCondensedSemiBold-bold.fntdata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2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2239650" y="4130375"/>
            <a:ext cx="46647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 sz="1800">
                <a:solidFill>
                  <a:srgbClr val="4EB8E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" type="subTitle"/>
          </p:nvPr>
        </p:nvSpPr>
        <p:spPr>
          <a:xfrm>
            <a:off x="2243850" y="3166525"/>
            <a:ext cx="46647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type="obj">
  <p:cSld name="OBJEC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3"/>
          <p:cNvSpPr txBox="1"/>
          <p:nvPr>
            <p:ph idx="11" type="ftr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23"/>
          <p:cNvSpPr txBox="1"/>
          <p:nvPr>
            <p:ph idx="10" type="dt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23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4"/>
          <p:cNvSpPr txBox="1"/>
          <p:nvPr>
            <p:ph type="title"/>
          </p:nvPr>
        </p:nvSpPr>
        <p:spPr>
          <a:xfrm>
            <a:off x="2426513" y="295325"/>
            <a:ext cx="4290900" cy="4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6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" type="body"/>
          </p:nvPr>
        </p:nvSpPr>
        <p:spPr>
          <a:xfrm>
            <a:off x="567252" y="1008504"/>
            <a:ext cx="8009700" cy="19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1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286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1" type="ftr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24"/>
          <p:cNvSpPr txBox="1"/>
          <p:nvPr>
            <p:ph idx="10" type="dt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24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713225" y="2218875"/>
            <a:ext cx="38589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6072263" y="600925"/>
            <a:ext cx="1929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2" type="subTitle"/>
          </p:nvPr>
        </p:nvSpPr>
        <p:spPr>
          <a:xfrm>
            <a:off x="6072263" y="952525"/>
            <a:ext cx="19299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3" type="subTitle"/>
          </p:nvPr>
        </p:nvSpPr>
        <p:spPr>
          <a:xfrm>
            <a:off x="6072263" y="2035288"/>
            <a:ext cx="1929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4" type="subTitle"/>
          </p:nvPr>
        </p:nvSpPr>
        <p:spPr>
          <a:xfrm>
            <a:off x="6072263" y="2386888"/>
            <a:ext cx="19299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2" name="Google Shape;72;p10"/>
          <p:cNvSpPr txBox="1"/>
          <p:nvPr>
            <p:ph idx="5" type="subTitle"/>
          </p:nvPr>
        </p:nvSpPr>
        <p:spPr>
          <a:xfrm>
            <a:off x="6072263" y="3469650"/>
            <a:ext cx="1929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b="1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3" name="Google Shape;73;p10"/>
          <p:cNvSpPr txBox="1"/>
          <p:nvPr>
            <p:ph idx="6" type="subTitle"/>
          </p:nvPr>
        </p:nvSpPr>
        <p:spPr>
          <a:xfrm>
            <a:off x="6072263" y="3821250"/>
            <a:ext cx="19299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ctrTitle"/>
          </p:nvPr>
        </p:nvSpPr>
        <p:spPr>
          <a:xfrm>
            <a:off x="457200" y="1052538"/>
            <a:ext cx="52395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0" sz="52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0" name="Google Shape;80;p25"/>
          <p:cNvSpPr txBox="1"/>
          <p:nvPr>
            <p:ph idx="1" type="subTitle"/>
          </p:nvPr>
        </p:nvSpPr>
        <p:spPr>
          <a:xfrm>
            <a:off x="457200" y="3640663"/>
            <a:ext cx="5239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" name="Google Shape;8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" name="Google Shape;87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2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7" name="Google Shape;9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3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3" name="Google Shape;10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/>
        </p:txBody>
      </p:sp>
      <p:sp>
        <p:nvSpPr>
          <p:cNvPr id="106" name="Google Shape;10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9" name="Google Shape;109;p3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10" name="Google Shape;11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5"/>
          <p:cNvSpPr/>
          <p:nvPr/>
        </p:nvSpPr>
        <p:spPr>
          <a:xfrm>
            <a:off x="4572000" y="-114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5"/>
          <p:cNvSpPr txBox="1"/>
          <p:nvPr>
            <p:ph type="title"/>
          </p:nvPr>
        </p:nvSpPr>
        <p:spPr>
          <a:xfrm>
            <a:off x="5209663" y="2244875"/>
            <a:ext cx="3221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b="1" sz="36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6" name="Google Shape;116;p35"/>
          <p:cNvSpPr txBox="1"/>
          <p:nvPr>
            <p:ph idx="2" type="title"/>
          </p:nvPr>
        </p:nvSpPr>
        <p:spPr>
          <a:xfrm>
            <a:off x="5209675" y="1290625"/>
            <a:ext cx="32211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1" sz="45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i="0" sz="2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b="0" i="0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F5BD5">
            <a:alpha val="21568"/>
          </a:srgbClr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248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"/>
          <p:cNvSpPr txBox="1"/>
          <p:nvPr>
            <p:ph idx="4294967295" type="subTitle"/>
          </p:nvPr>
        </p:nvSpPr>
        <p:spPr>
          <a:xfrm>
            <a:off x="1720824" y="3323877"/>
            <a:ext cx="6088286" cy="4158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1" i="0" lang="es-ES" sz="2000" u="none" cap="none" strike="noStrik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Equipo 26 - GoQCor</a:t>
            </a:r>
            <a:r>
              <a:rPr b="0" i="0" lang="es-ES" sz="2000" u="none" cap="none" strike="noStrik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23" name="Google Shape;123;p1"/>
          <p:cNvSpPr txBox="1"/>
          <p:nvPr/>
        </p:nvSpPr>
        <p:spPr>
          <a:xfrm>
            <a:off x="1720824" y="3739725"/>
            <a:ext cx="6088286" cy="4158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1" i="0" lang="es-ES" sz="2000" u="none" cap="none" strike="noStrik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Sprint </a:t>
            </a:r>
            <a:r>
              <a:rPr b="1" lang="es-ES" sz="2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4</a:t>
            </a:r>
            <a:endParaRPr b="0" i="0" sz="20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"/>
          <p:cNvSpPr txBox="1"/>
          <p:nvPr/>
        </p:nvSpPr>
        <p:spPr>
          <a:xfrm>
            <a:off x="1610193" y="1776591"/>
            <a:ext cx="18030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2500"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2A3990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2A399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1269750" y="1677583"/>
            <a:ext cx="485700" cy="471300"/>
          </a:xfrm>
          <a:prstGeom prst="ellipse">
            <a:avLst/>
          </a:prstGeom>
          <a:solidFill>
            <a:srgbClr val="191B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1377615" y="1789054"/>
            <a:ext cx="297900" cy="3078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34925">
            <a:solidFill>
              <a:srgbClr val="EFEDE3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2" name="Google Shape;132;p2"/>
          <p:cNvSpPr txBox="1"/>
          <p:nvPr/>
        </p:nvSpPr>
        <p:spPr>
          <a:xfrm>
            <a:off x="1859655" y="1677575"/>
            <a:ext cx="31596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ibre Franklin"/>
              <a:buNone/>
            </a:pPr>
            <a:r>
              <a:rPr b="0" i="0" lang="es-ES" sz="2200" u="none" cap="none" strike="noStrike">
                <a:solidFill>
                  <a:srgbClr val="000000"/>
                </a:solidFill>
                <a:latin typeface="Red Hat Text"/>
                <a:ea typeface="Red Hat Text"/>
                <a:cs typeface="Red Hat Text"/>
                <a:sym typeface="Red Hat Text"/>
              </a:rPr>
              <a:t>Planificación inicial.</a:t>
            </a:r>
            <a:endParaRPr b="0" i="0" sz="22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3" name="Google Shape;133;p2"/>
          <p:cNvSpPr/>
          <p:nvPr/>
        </p:nvSpPr>
        <p:spPr>
          <a:xfrm>
            <a:off x="1574550" y="2394175"/>
            <a:ext cx="485700" cy="471300"/>
          </a:xfrm>
          <a:prstGeom prst="ellipse">
            <a:avLst/>
          </a:prstGeom>
          <a:solidFill>
            <a:srgbClr val="191B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4" name="Google Shape;134;p2"/>
          <p:cNvSpPr/>
          <p:nvPr/>
        </p:nvSpPr>
        <p:spPr>
          <a:xfrm>
            <a:off x="1656310" y="2519563"/>
            <a:ext cx="322200" cy="3099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 cap="flat" cmpd="sng" w="34925">
            <a:solidFill>
              <a:srgbClr val="EFEDE3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5" name="Google Shape;135;p2"/>
          <p:cNvSpPr txBox="1"/>
          <p:nvPr/>
        </p:nvSpPr>
        <p:spPr>
          <a:xfrm>
            <a:off x="2261725" y="2331175"/>
            <a:ext cx="20283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ibre Franklin"/>
              <a:buNone/>
            </a:pPr>
            <a:r>
              <a:rPr b="0" i="0" lang="es-ES" sz="2200" u="none" cap="none" strike="noStrike">
                <a:solidFill>
                  <a:srgbClr val="000000"/>
                </a:solidFill>
                <a:latin typeface="Red Hat Text"/>
                <a:ea typeface="Red Hat Text"/>
                <a:cs typeface="Red Hat Text"/>
                <a:sym typeface="Red Hat Text"/>
              </a:rPr>
              <a:t>Resultados.</a:t>
            </a:r>
            <a:endParaRPr b="0" i="0" sz="22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6" name="Google Shape;136;p2"/>
          <p:cNvSpPr/>
          <p:nvPr/>
        </p:nvSpPr>
        <p:spPr>
          <a:xfrm>
            <a:off x="2010600" y="3047775"/>
            <a:ext cx="485700" cy="471300"/>
          </a:xfrm>
          <a:prstGeom prst="ellipse">
            <a:avLst/>
          </a:prstGeom>
          <a:solidFill>
            <a:srgbClr val="191B0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7" name="Google Shape;137;p2"/>
          <p:cNvSpPr/>
          <p:nvPr/>
        </p:nvSpPr>
        <p:spPr>
          <a:xfrm>
            <a:off x="2112604" y="3146760"/>
            <a:ext cx="281700" cy="2736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34925">
            <a:solidFill>
              <a:srgbClr val="EFEDE3">
                <a:alpha val="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8" name="Google Shape;138;p2"/>
          <p:cNvSpPr txBox="1"/>
          <p:nvPr/>
        </p:nvSpPr>
        <p:spPr>
          <a:xfrm>
            <a:off x="2592751" y="2883500"/>
            <a:ext cx="21309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ibre Franklin"/>
              <a:buNone/>
            </a:pPr>
            <a:r>
              <a:rPr b="0" i="0" lang="es-ES" sz="2200" u="none" cap="none" strike="noStrike">
                <a:solidFill>
                  <a:srgbClr val="000000"/>
                </a:solidFill>
                <a:latin typeface="Red Hat Text"/>
                <a:ea typeface="Red Hat Text"/>
                <a:cs typeface="Red Hat Text"/>
                <a:sym typeface="Red Hat Text"/>
              </a:rPr>
              <a:t>Observaciones.</a:t>
            </a:r>
            <a:endParaRPr b="0" i="0" sz="2200" u="none" cap="none" strike="noStrike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9" name="Google Shape;139;p2"/>
          <p:cNvSpPr txBox="1"/>
          <p:nvPr>
            <p:ph idx="1" type="subTitle"/>
          </p:nvPr>
        </p:nvSpPr>
        <p:spPr>
          <a:xfrm>
            <a:off x="119348" y="86525"/>
            <a:ext cx="3717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s-ES"/>
              <a:t>AGENDA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"/>
          <p:cNvSpPr txBox="1"/>
          <p:nvPr>
            <p:ph idx="1" type="subTitle"/>
          </p:nvPr>
        </p:nvSpPr>
        <p:spPr>
          <a:xfrm>
            <a:off x="119348" y="86525"/>
            <a:ext cx="3717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s-ES"/>
              <a:t>TRABAJO PLANIFICADO</a:t>
            </a:r>
            <a:endParaRPr/>
          </a:p>
        </p:txBody>
      </p:sp>
      <p:sp>
        <p:nvSpPr>
          <p:cNvPr id="146" name="Google Shape;146;p3"/>
          <p:cNvSpPr txBox="1"/>
          <p:nvPr/>
        </p:nvSpPr>
        <p:spPr>
          <a:xfrm>
            <a:off x="320375" y="914399"/>
            <a:ext cx="83031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este </a:t>
            </a:r>
            <a:r>
              <a:rPr lang="es-ES" sz="1200"/>
              <a:t>cuarto y </a:t>
            </a:r>
            <a:r>
              <a:rPr lang="es-ES" sz="1200"/>
              <a:t>último</a:t>
            </a:r>
            <a:r>
              <a:rPr lang="es-ES" sz="1200"/>
              <a:t> 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Sprint </a:t>
            </a:r>
            <a:r>
              <a:rPr lang="es-ES" sz="1200"/>
              <a:t>comenzaremos con el desarrollo del </a:t>
            </a:r>
            <a:r>
              <a:rPr lang="es-ES" sz="1200"/>
              <a:t>módulo</a:t>
            </a:r>
            <a:r>
              <a:rPr lang="es-ES" sz="1200"/>
              <a:t> de encuesta. Se crearán los diseños de interfaz de usuario y se definirán las preguntas de la misma.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desarrollará </a:t>
            </a:r>
            <a:r>
              <a:rPr lang="es-ES" sz="1200"/>
              <a:t>una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API en el backend para gestionar las encuestas</a:t>
            </a:r>
            <a:r>
              <a:rPr lang="es-ES" sz="1200"/>
              <a:t>. Se implementará la base de datos para almacenarlas.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/>
              <a:t>Se trabajará en el desarrollo del dahsboard en el frontend. Se crearán vistas y la estructura general del </a:t>
            </a:r>
            <a:r>
              <a:rPr lang="es-ES" sz="1200">
                <a:solidFill>
                  <a:schemeClr val="dk1"/>
                </a:solidFill>
              </a:rPr>
              <a:t>dahsboard.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dk1"/>
                </a:solidFill>
              </a:rPr>
              <a:t>Se creará  una API para la administración del dahsboard. Se conectará el dahsboard  con los datos de la encuesta.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llevará a cabo la integración de </a:t>
            </a:r>
            <a:r>
              <a:rPr lang="es-ES" sz="1200"/>
              <a:t>ambos 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módulos.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4"/>
          <p:cNvSpPr txBox="1"/>
          <p:nvPr>
            <p:ph idx="1" type="subTitle"/>
          </p:nvPr>
        </p:nvSpPr>
        <p:spPr>
          <a:xfrm>
            <a:off x="119348" y="86525"/>
            <a:ext cx="3717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s-ES"/>
              <a:t>TRABAJO REALIZADO</a:t>
            </a:r>
            <a:endParaRPr/>
          </a:p>
        </p:txBody>
      </p:sp>
      <p:sp>
        <p:nvSpPr>
          <p:cNvPr id="153" name="Google Shape;153;p4"/>
          <p:cNvSpPr txBox="1"/>
          <p:nvPr/>
        </p:nvSpPr>
        <p:spPr>
          <a:xfrm>
            <a:off x="467212" y="967796"/>
            <a:ext cx="8409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el período comprendido entre </a:t>
            </a:r>
            <a:r>
              <a:rPr lang="es-ES" sz="1200"/>
              <a:t>13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/0</a:t>
            </a:r>
            <a:r>
              <a:rPr lang="es-ES" sz="1200"/>
              <a:t>9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/2023 y </a:t>
            </a:r>
            <a:r>
              <a:rPr lang="es-ES" sz="1200"/>
              <a:t>27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/09/2023, se desarrollaron tanto desde </a:t>
            </a:r>
            <a:r>
              <a:rPr lang="es-ES" sz="1200"/>
              <a:t>backend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como del frontend el modulo encuesta, se continua trabajando con el </a:t>
            </a:r>
            <a:r>
              <a:rPr lang="es-ES" sz="1200"/>
              <a:t>módulo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200">
                <a:solidFill>
                  <a:schemeClr val="dk1"/>
                </a:solidFill>
              </a:rPr>
              <a:t>dahsboard.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/>
              <a:t>S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 llevó a cabo la integración de los módulos </a:t>
            </a:r>
            <a:r>
              <a:rPr lang="es-ES" sz="1200"/>
              <a:t>encuesta 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 </a:t>
            </a:r>
            <a:r>
              <a:rPr lang="es-ES" sz="1200">
                <a:solidFill>
                  <a:schemeClr val="dk1"/>
                </a:solidFill>
              </a:rPr>
              <a:t>dahsboard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como parte del proyecto: Encuesta Turística para la Municipalidad de Mina Clavero.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realizaron las pruebas de usabilidad de</a:t>
            </a:r>
            <a:r>
              <a:rPr lang="es-ES" sz="1200"/>
              <a:t>l </a:t>
            </a:r>
            <a:r>
              <a:rPr lang="es-ES" sz="1200"/>
              <a:t>módulo</a:t>
            </a:r>
            <a:r>
              <a:rPr lang="es-ES" sz="1200"/>
              <a:t> encuesta, con </a:t>
            </a:r>
            <a:r>
              <a:rPr lang="es-ES" sz="1200"/>
              <a:t>éxito</a:t>
            </a:r>
            <a:r>
              <a:rPr lang="es-ES" sz="1200"/>
              <a:t>. No se </a:t>
            </a:r>
            <a:r>
              <a:rPr lang="es-ES" sz="1200"/>
              <a:t>llegó</a:t>
            </a:r>
            <a:r>
              <a:rPr lang="es-ES" sz="1200"/>
              <a:t> a realizarlo con el </a:t>
            </a:r>
            <a:r>
              <a:rPr lang="es-ES" sz="1200"/>
              <a:t>módulo</a:t>
            </a:r>
            <a:r>
              <a:rPr lang="es-ES" sz="1200"/>
              <a:t> </a:t>
            </a:r>
            <a:r>
              <a:rPr lang="es-ES" sz="1200">
                <a:solidFill>
                  <a:schemeClr val="dk1"/>
                </a:solidFill>
              </a:rPr>
              <a:t>dahsboard.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5"/>
          <p:cNvSpPr txBox="1"/>
          <p:nvPr>
            <p:ph idx="1" type="subTitle"/>
          </p:nvPr>
        </p:nvSpPr>
        <p:spPr>
          <a:xfrm>
            <a:off x="119348" y="86525"/>
            <a:ext cx="3717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es-ES"/>
              <a:t>OBSERVACIONES</a:t>
            </a:r>
            <a:endParaRPr/>
          </a:p>
        </p:txBody>
      </p:sp>
      <p:sp>
        <p:nvSpPr>
          <p:cNvPr id="160" name="Google Shape;160;p5"/>
          <p:cNvSpPr txBox="1"/>
          <p:nvPr/>
        </p:nvSpPr>
        <p:spPr>
          <a:xfrm>
            <a:off x="547305" y="1127981"/>
            <a:ext cx="80493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este </a:t>
            </a:r>
            <a:r>
              <a:rPr lang="es-ES" sz="1200"/>
              <a:t>cuarto 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Sprint se trabajó principalmente </a:t>
            </a:r>
            <a:r>
              <a:rPr lang="es-ES" sz="1200"/>
              <a:t>en la </a:t>
            </a:r>
            <a:r>
              <a:rPr lang="es-ES" sz="1200"/>
              <a:t>integración</a:t>
            </a:r>
            <a:r>
              <a:rPr lang="es-ES" sz="1200"/>
              <a:t> de los </a:t>
            </a:r>
            <a:r>
              <a:rPr lang="es-ES" sz="1200"/>
              <a:t>módulos</a:t>
            </a:r>
            <a:r>
              <a:rPr lang="es-ES" sz="1200"/>
              <a:t> desarrollados a los que ya se encuentran en funcionamiento.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integr</a:t>
            </a:r>
            <a:r>
              <a:rPr lang="es-ES" sz="1200"/>
              <a:t>ó</a:t>
            </a: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correctamente el modulo encuesta, queda pendiente el </a:t>
            </a:r>
            <a:r>
              <a:rPr lang="es-ES" sz="1200"/>
              <a:t>módulo</a:t>
            </a:r>
            <a:r>
              <a:rPr lang="es-ES" sz="1200"/>
              <a:t> </a:t>
            </a:r>
            <a:r>
              <a:rPr lang="es-ES" sz="1200">
                <a:solidFill>
                  <a:schemeClr val="dk1"/>
                </a:solidFill>
              </a:rPr>
              <a:t>dahsboard. 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dk1"/>
                </a:solidFill>
              </a:rPr>
              <a:t>Se identificaron problemas con la integración, se solucionaron algunos y se continúa trabajando en los restantes para resolverlos.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en cada cierre de sprint se hizo hincapié en la importancia de la comunicación entre los miembros del equipo.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E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plantearon las US para el próximo Sprint.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6"/>
          <p:cNvPicPr preferRelativeResize="0"/>
          <p:nvPr/>
        </p:nvPicPr>
        <p:blipFill rotWithShape="1">
          <a:blip r:embed="rId3">
            <a:alphaModFix amt="77000"/>
          </a:blip>
          <a:srcRect b="5795" l="413" r="829" t="1919"/>
          <a:stretch/>
        </p:blipFill>
        <p:spPr>
          <a:xfrm>
            <a:off x="-56625" y="0"/>
            <a:ext cx="9200625" cy="519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6"/>
          <p:cNvSpPr txBox="1"/>
          <p:nvPr>
            <p:ph idx="4294967295" type="title"/>
          </p:nvPr>
        </p:nvSpPr>
        <p:spPr>
          <a:xfrm>
            <a:off x="1915150" y="3918325"/>
            <a:ext cx="37452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 sz="34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¡Adelante!</a:t>
            </a:r>
            <a:endParaRPr sz="34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usiness Sales Strategies for 2022 Infographics">
  <a:themeElements>
    <a:clrScheme name="Simple Light">
      <a:dk1>
        <a:srgbClr val="000000"/>
      </a:dk1>
      <a:lt1>
        <a:srgbClr val="FFFFFF"/>
      </a:lt1>
      <a:dk2>
        <a:srgbClr val="56446A"/>
      </a:dk2>
      <a:lt2>
        <a:srgbClr val="E7E6E6"/>
      </a:lt2>
      <a:accent1>
        <a:srgbClr val="3911AC"/>
      </a:accent1>
      <a:accent2>
        <a:srgbClr val="5328CE"/>
      </a:accent2>
      <a:accent3>
        <a:srgbClr val="A5A5A5"/>
      </a:accent3>
      <a:accent4>
        <a:srgbClr val="E0D8EC"/>
      </a:accent4>
      <a:accent5>
        <a:srgbClr val="6F5BD5"/>
      </a:accent5>
      <a:accent6>
        <a:srgbClr val="1D0E36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pao</dc:creator>
</cp:coreProperties>
</file>